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B1C54F-7374-4E47-A605-D7109D35284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0F4775-7C3D-4B3F-A9D7-4545D6682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8662" y="1142984"/>
            <a:ext cx="2428892" cy="12858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Основні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компоненти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сучасного</a:t>
            </a:r>
            <a:r>
              <a:rPr lang="ru-RU" dirty="0" smtClean="0">
                <a:solidFill>
                  <a:srgbClr val="FF0000"/>
                </a:solidFill>
              </a:rPr>
              <a:t> уроку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rot="8271759">
            <a:off x="1012010" y="879233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3145534">
            <a:off x="643139" y="1742970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9639061">
            <a:off x="1729648" y="602679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146955">
            <a:off x="1371552" y="2245587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3450583">
            <a:off x="3159091" y="1018863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9620047">
            <a:off x="3132942" y="1960517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0683999">
            <a:off x="2427622" y="2313529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2165674">
            <a:off x="2528288" y="675942"/>
            <a:ext cx="285752" cy="57150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214678" y="928670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Організаційний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2357430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" b="1" dirty="0" smtClean="0">
                <a:solidFill>
                  <a:srgbClr val="00B050"/>
                </a:solidFill>
              </a:rPr>
              <a:t>Цільовий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14480" y="2714620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B050"/>
                </a:solidFill>
              </a:rPr>
              <a:t>Мотива</a:t>
            </a:r>
          </a:p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ційний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71802" y="2357430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Комуніка</a:t>
            </a:r>
            <a:endParaRPr lang="ru-RU" sz="8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тивний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8662" y="2786058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" b="1" dirty="0" smtClean="0">
                <a:solidFill>
                  <a:srgbClr val="00B050"/>
                </a:solidFill>
              </a:rPr>
              <a:t>Змістовний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14546" y="571480"/>
            <a:ext cx="928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Технологічний</a:t>
            </a:r>
            <a:endParaRPr lang="ru-RU" sz="8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42976" y="357166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Контрольний</a:t>
            </a:r>
            <a:endParaRPr lang="ru-RU" sz="800" b="1" dirty="0" smtClean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8638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28596" y="500042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Аналі</a:t>
            </a:r>
            <a:endParaRPr lang="ru-RU" sz="8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800" b="1" dirty="0" err="1" smtClean="0">
                <a:solidFill>
                  <a:srgbClr val="00B050"/>
                </a:solidFill>
              </a:rPr>
              <a:t>тичний</a:t>
            </a:r>
            <a:endParaRPr lang="ru-RU" sz="800" b="1" dirty="0">
              <a:solidFill>
                <a:srgbClr val="00B050"/>
              </a:solidFill>
            </a:endParaRPr>
          </a:p>
        </p:txBody>
      </p:sp>
      <p:sp>
        <p:nvSpPr>
          <p:cNvPr id="40" name="Пятно 1 39"/>
          <p:cNvSpPr/>
          <p:nvPr/>
        </p:nvSpPr>
        <p:spPr>
          <a:xfrm>
            <a:off x="5715008" y="1071546"/>
            <a:ext cx="2286016" cy="1071570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>
                <a:solidFill>
                  <a:srgbClr val="FF0000"/>
                </a:solidFill>
              </a:rPr>
              <a:t>Типи</a:t>
            </a:r>
            <a:r>
              <a:rPr lang="ru-RU" sz="800" dirty="0" smtClean="0">
                <a:solidFill>
                  <a:srgbClr val="FF0000"/>
                </a:solidFill>
              </a:rPr>
              <a:t> урок</a:t>
            </a:r>
            <a:r>
              <a:rPr lang="uk-UA" sz="800" dirty="0" err="1" smtClean="0">
                <a:solidFill>
                  <a:srgbClr val="FF0000"/>
                </a:solidFill>
              </a:rPr>
              <a:t>ів</a:t>
            </a:r>
            <a:r>
              <a:rPr lang="uk-UA" sz="800" dirty="0" smtClean="0">
                <a:solidFill>
                  <a:srgbClr val="FF0000"/>
                </a:solidFill>
              </a:rPr>
              <a:t> за основними</a:t>
            </a:r>
            <a:br>
              <a:rPr lang="uk-UA" sz="800" dirty="0" smtClean="0">
                <a:solidFill>
                  <a:srgbClr val="FF0000"/>
                </a:solidFill>
              </a:rPr>
            </a:br>
            <a:r>
              <a:rPr lang="uk-UA" sz="800" dirty="0" smtClean="0">
                <a:solidFill>
                  <a:srgbClr val="FF0000"/>
                </a:solidFill>
              </a:rPr>
              <a:t> дидактичними цілями</a:t>
            </a:r>
            <a:endParaRPr lang="ru-RU" sz="800" dirty="0"/>
          </a:p>
        </p:txBody>
      </p:sp>
      <p:sp>
        <p:nvSpPr>
          <p:cNvPr id="41" name="Блок-схема: узел 40"/>
          <p:cNvSpPr/>
          <p:nvPr/>
        </p:nvSpPr>
        <p:spPr>
          <a:xfrm>
            <a:off x="6215074" y="142852"/>
            <a:ext cx="1071570" cy="857256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</a:rPr>
              <a:t>Урок </a:t>
            </a:r>
            <a:r>
              <a:rPr lang="uk-UA" sz="800" dirty="0" smtClean="0">
                <a:solidFill>
                  <a:srgbClr val="002060"/>
                </a:solidFill>
              </a:rPr>
              <a:t>повторення</a:t>
            </a:r>
            <a:endParaRPr lang="ru-RU" sz="800" dirty="0" smtClean="0">
              <a:solidFill>
                <a:srgbClr val="002060"/>
              </a:solidFill>
            </a:endParaRPr>
          </a:p>
        </p:txBody>
      </p:sp>
      <p:sp>
        <p:nvSpPr>
          <p:cNvPr id="42" name="Блок-схема: узел 41"/>
          <p:cNvSpPr/>
          <p:nvPr/>
        </p:nvSpPr>
        <p:spPr>
          <a:xfrm>
            <a:off x="7358082" y="2071678"/>
            <a:ext cx="1071570" cy="107157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</a:rPr>
              <a:t>Урок контролю</a:t>
            </a:r>
          </a:p>
        </p:txBody>
      </p:sp>
      <p:sp>
        <p:nvSpPr>
          <p:cNvPr id="43" name="Блок-схема: узел 42"/>
          <p:cNvSpPr/>
          <p:nvPr/>
        </p:nvSpPr>
        <p:spPr>
          <a:xfrm>
            <a:off x="4572000" y="928670"/>
            <a:ext cx="1071570" cy="107157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</a:rPr>
              <a:t>Урок </a:t>
            </a:r>
            <a:r>
              <a:rPr lang="ru-RU" sz="800" dirty="0" err="1" smtClean="0">
                <a:solidFill>
                  <a:srgbClr val="002060"/>
                </a:solidFill>
              </a:rPr>
              <a:t>вивчення</a:t>
            </a:r>
            <a:r>
              <a:rPr lang="ru-RU" sz="800" dirty="0" smtClean="0">
                <a:solidFill>
                  <a:srgbClr val="002060"/>
                </a:solidFill>
              </a:rPr>
              <a:t> нового </a:t>
            </a:r>
            <a:r>
              <a:rPr lang="ru-RU" sz="800" dirty="0" err="1" smtClean="0">
                <a:solidFill>
                  <a:srgbClr val="002060"/>
                </a:solidFill>
              </a:rPr>
              <a:t>матерыалу</a:t>
            </a:r>
            <a:endParaRPr lang="ru-RU" sz="800" dirty="0">
              <a:solidFill>
                <a:srgbClr val="002060"/>
              </a:solidFill>
            </a:endParaRPr>
          </a:p>
        </p:txBody>
      </p:sp>
      <p:sp>
        <p:nvSpPr>
          <p:cNvPr id="44" name="Блок-схема: узел 43"/>
          <p:cNvSpPr/>
          <p:nvPr/>
        </p:nvSpPr>
        <p:spPr>
          <a:xfrm>
            <a:off x="7715272" y="714356"/>
            <a:ext cx="1214446" cy="1000132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</a:rPr>
              <a:t>Урок </a:t>
            </a:r>
            <a:r>
              <a:rPr lang="ru-RU" sz="800" dirty="0" err="1" smtClean="0">
                <a:solidFill>
                  <a:srgbClr val="002060"/>
                </a:solidFill>
              </a:rPr>
              <a:t>узагальнення</a:t>
            </a:r>
            <a:r>
              <a:rPr lang="ru-RU" sz="800" dirty="0" smtClean="0">
                <a:solidFill>
                  <a:srgbClr val="002060"/>
                </a:solidFill>
              </a:rPr>
              <a:t> та </a:t>
            </a:r>
            <a:r>
              <a:rPr lang="ru-RU" sz="800" dirty="0" err="1" smtClean="0">
                <a:solidFill>
                  <a:srgbClr val="002060"/>
                </a:solidFill>
              </a:rPr>
              <a:t>систематизації</a:t>
            </a:r>
            <a:r>
              <a:rPr lang="ru-RU" sz="800" dirty="0" smtClean="0">
                <a:solidFill>
                  <a:srgbClr val="002060"/>
                </a:solidFill>
              </a:rPr>
              <a:t> </a:t>
            </a:r>
            <a:r>
              <a:rPr lang="ru-RU" sz="800" dirty="0" err="1" smtClean="0">
                <a:solidFill>
                  <a:srgbClr val="002060"/>
                </a:solidFill>
              </a:rPr>
              <a:t>знань</a:t>
            </a:r>
            <a:endParaRPr lang="ru-RU" sz="800" dirty="0">
              <a:solidFill>
                <a:srgbClr val="002060"/>
              </a:solidFill>
            </a:endParaRPr>
          </a:p>
        </p:txBody>
      </p:sp>
      <p:sp>
        <p:nvSpPr>
          <p:cNvPr id="45" name="Блок-схема: узел 44"/>
          <p:cNvSpPr/>
          <p:nvPr/>
        </p:nvSpPr>
        <p:spPr>
          <a:xfrm>
            <a:off x="5429256" y="2000240"/>
            <a:ext cx="1285884" cy="1143008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</a:rPr>
              <a:t>Урок </a:t>
            </a:r>
            <a:r>
              <a:rPr lang="ru-RU" sz="800" dirty="0" err="1" smtClean="0">
                <a:solidFill>
                  <a:srgbClr val="002060"/>
                </a:solidFill>
              </a:rPr>
              <a:t>закріплення</a:t>
            </a:r>
            <a:r>
              <a:rPr lang="ru-RU" sz="800" dirty="0" smtClean="0">
                <a:solidFill>
                  <a:srgbClr val="002060"/>
                </a:solidFill>
              </a:rPr>
              <a:t> </a:t>
            </a:r>
            <a:r>
              <a:rPr lang="ru-RU" sz="800" dirty="0" err="1" smtClean="0">
                <a:solidFill>
                  <a:srgbClr val="002060"/>
                </a:solidFill>
              </a:rPr>
              <a:t>знань</a:t>
            </a:r>
            <a:endParaRPr lang="ru-RU" sz="800" dirty="0" smtClean="0">
              <a:solidFill>
                <a:srgbClr val="002060"/>
              </a:solidFill>
            </a:endParaRPr>
          </a:p>
        </p:txBody>
      </p:sp>
      <p:sp>
        <p:nvSpPr>
          <p:cNvPr id="48" name="Блок-схема: знак завершения 47"/>
          <p:cNvSpPr/>
          <p:nvPr/>
        </p:nvSpPr>
        <p:spPr>
          <a:xfrm>
            <a:off x="2786050" y="0"/>
            <a:ext cx="2928958" cy="642918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Модель </a:t>
            </a:r>
            <a:r>
              <a:rPr lang="ru-RU" b="1" dirty="0" err="1" smtClean="0">
                <a:solidFill>
                  <a:schemeClr val="bg1"/>
                </a:solidFill>
              </a:rPr>
              <a:t>сучасного</a:t>
            </a:r>
            <a:r>
              <a:rPr lang="ru-RU" b="1" dirty="0" smtClean="0">
                <a:solidFill>
                  <a:schemeClr val="bg1"/>
                </a:solidFill>
              </a:rPr>
              <a:t> уроку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14678" y="42862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</a:rPr>
              <a:t>Нетради</a:t>
            </a:r>
            <a:r>
              <a:rPr lang="uk-UA" sz="2400" dirty="0" err="1" smtClean="0">
                <a:solidFill>
                  <a:srgbClr val="002060"/>
                </a:solidFill>
              </a:rPr>
              <a:t>ційні</a:t>
            </a:r>
            <a:r>
              <a:rPr lang="uk-UA" sz="2400" dirty="0" smtClean="0">
                <a:solidFill>
                  <a:srgbClr val="002060"/>
                </a:solidFill>
              </a:rPr>
              <a:t> уроки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0" name="Блок-схема: знак завершения 49"/>
          <p:cNvSpPr/>
          <p:nvPr/>
        </p:nvSpPr>
        <p:spPr>
          <a:xfrm>
            <a:off x="1214414" y="3929066"/>
            <a:ext cx="914400" cy="285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Рольові ігри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1" name="Блок-схема: знак завершения 50"/>
          <p:cNvSpPr/>
          <p:nvPr/>
        </p:nvSpPr>
        <p:spPr>
          <a:xfrm>
            <a:off x="2357422" y="3500438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err="1" smtClean="0">
                <a:solidFill>
                  <a:schemeClr val="bg1"/>
                </a:solidFill>
              </a:rPr>
              <a:t>Урок-</a:t>
            </a:r>
            <a:r>
              <a:rPr lang="uk-UA" sz="800" dirty="0" smtClean="0">
                <a:solidFill>
                  <a:schemeClr val="bg1"/>
                </a:solidFill>
              </a:rPr>
              <a:t> змагання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2" name="Блок-схема: знак завершения 51"/>
          <p:cNvSpPr/>
          <p:nvPr/>
        </p:nvSpPr>
        <p:spPr>
          <a:xfrm>
            <a:off x="3571868" y="3357562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- диспут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3" name="Блок-схема: знак завершения 52"/>
          <p:cNvSpPr/>
          <p:nvPr/>
        </p:nvSpPr>
        <p:spPr>
          <a:xfrm>
            <a:off x="4929190" y="3429000"/>
            <a:ext cx="1000132" cy="285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- турнір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4" name="Блок-схема: знак завершения 53"/>
          <p:cNvSpPr/>
          <p:nvPr/>
        </p:nvSpPr>
        <p:spPr>
          <a:xfrm>
            <a:off x="6429388" y="3500438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Прес </a:t>
            </a:r>
            <a:r>
              <a:rPr lang="uk-UA" sz="800" dirty="0" err="1" smtClean="0">
                <a:solidFill>
                  <a:schemeClr val="bg1"/>
                </a:solidFill>
              </a:rPr>
              <a:t>-конференція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5" name="Блок-схема: знак завершения 54"/>
          <p:cNvSpPr/>
          <p:nvPr/>
        </p:nvSpPr>
        <p:spPr>
          <a:xfrm>
            <a:off x="8229600" y="4429132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</a:t>
            </a:r>
            <a:r>
              <a:rPr lang="uk-UA" sz="800" dirty="0" err="1" smtClean="0">
                <a:solidFill>
                  <a:schemeClr val="bg1"/>
                </a:solidFill>
              </a:rPr>
              <a:t>-діалог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6" name="Блок-схема: знак завершения 55"/>
          <p:cNvSpPr/>
          <p:nvPr/>
        </p:nvSpPr>
        <p:spPr>
          <a:xfrm>
            <a:off x="7572396" y="3857628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- лекція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7" name="Блок-схема: знак завершения 56"/>
          <p:cNvSpPr/>
          <p:nvPr/>
        </p:nvSpPr>
        <p:spPr>
          <a:xfrm>
            <a:off x="785786" y="450057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Ділова  гра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8" name="Блок-схема: знак завершения 57"/>
          <p:cNvSpPr/>
          <p:nvPr/>
        </p:nvSpPr>
        <p:spPr>
          <a:xfrm>
            <a:off x="2285984" y="5072074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err="1" smtClean="0">
                <a:solidFill>
                  <a:schemeClr val="bg1"/>
                </a:solidFill>
              </a:rPr>
              <a:t>Урок-</a:t>
            </a:r>
            <a:r>
              <a:rPr lang="uk-UA" sz="800" dirty="0" smtClean="0">
                <a:solidFill>
                  <a:schemeClr val="bg1"/>
                </a:solidFill>
              </a:rPr>
              <a:t> КВК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59" name="Блок-схема: знак завершения 58"/>
          <p:cNvSpPr/>
          <p:nvPr/>
        </p:nvSpPr>
        <p:spPr>
          <a:xfrm>
            <a:off x="3500430" y="5429264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Лекція - консультація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60" name="Блок-схема: знак завершения 59"/>
          <p:cNvSpPr/>
          <p:nvPr/>
        </p:nvSpPr>
        <p:spPr>
          <a:xfrm>
            <a:off x="5214942" y="5572140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</a:t>
            </a:r>
            <a:r>
              <a:rPr lang="uk-UA" sz="800" dirty="0" err="1" smtClean="0">
                <a:solidFill>
                  <a:schemeClr val="bg1"/>
                </a:solidFill>
              </a:rPr>
              <a:t>-брифінг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61" name="Блок-схема: знак завершения 60"/>
          <p:cNvSpPr/>
          <p:nvPr/>
        </p:nvSpPr>
        <p:spPr>
          <a:xfrm>
            <a:off x="6572264" y="5429264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Круглий стіл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64" name="Блок-схема: знак завершения 63"/>
          <p:cNvSpPr/>
          <p:nvPr/>
        </p:nvSpPr>
        <p:spPr>
          <a:xfrm>
            <a:off x="7500958" y="4929198"/>
            <a:ext cx="1071570" cy="3571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bg1"/>
                </a:solidFill>
              </a:rPr>
              <a:t>Урок - подорож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76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уроків за основними  дидактичними цілями</dc:title>
  <dc:creator>Сергей</dc:creator>
  <cp:lastModifiedBy>Света</cp:lastModifiedBy>
  <cp:revision>14</cp:revision>
  <dcterms:created xsi:type="dcterms:W3CDTF">2013-04-07T19:55:03Z</dcterms:created>
  <dcterms:modified xsi:type="dcterms:W3CDTF">2021-04-14T10:59:13Z</dcterms:modified>
</cp:coreProperties>
</file>