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4" r:id="rId2"/>
    <p:sldId id="260" r:id="rId3"/>
    <p:sldId id="262" r:id="rId4"/>
    <p:sldId id="263" r:id="rId5"/>
    <p:sldId id="259" r:id="rId6"/>
    <p:sldId id="265" r:id="rId7"/>
    <p:sldId id="257" r:id="rId8"/>
    <p:sldId id="261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4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1B615E-98C4-4C79-8254-4FC41D92772C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6F3E9B-AFFD-4366-A984-BDF0D13BB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5E2A10-314B-4E11-BF5A-6FA4F183419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7D69E-F1EE-4640-88E2-C87D668C9B80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B7A92-BA3A-4503-A6F2-318A3E13F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37E6C-3F45-4666-8972-DDF590A9E9AA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A43B-2F63-45D2-B699-0CAC3EB8B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85BB8-BC32-41D9-A13E-BC936286F9D5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549B-30A3-4C5C-BEFD-52645F519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271D-911B-4F5A-AFE0-3A82AD6F2F64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6DE9B-1ED0-49AC-B1F0-071FC199D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7A56-5D5B-4D26-AF3F-B1FC9A30C009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356A-A460-4481-9720-9B1516983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8F75-9246-4E4A-A0FE-AFC6BF882301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F2DF7-22D9-4D00-BA5F-52F65EA97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921EA-570A-4E28-9A4A-AFE9CCDE7864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CBED-AD06-487A-A11C-B22EB8BBF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6CDF8-44BC-456B-96F7-F50B2D0B4A17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9219F-00F4-43DA-9F9C-8876F605C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540E-BE47-477F-A021-B5F17E5B947C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77B2-158F-4D51-8D14-61030B48A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068C-846D-4C8A-A4ED-61153D5D074A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DE164-0142-4959-B479-E9DA508CA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8A3250-9975-4E0D-8F13-58693F032C4A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F95D6-0708-4809-9B78-F4A38AB52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2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0"/>
            <a:ext cx="8856663" cy="1125538"/>
          </a:xfr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buFont typeface="Georgia" pitchFamily="18" charset="0"/>
              <a:buNone/>
            </a:pPr>
            <a:r>
              <a:rPr lang="ru-RU" altLang="ru-RU" sz="1600" smtClean="0">
                <a:solidFill>
                  <a:srgbClr val="002060"/>
                </a:solidFill>
                <a:effectLst/>
              </a:rPr>
              <a:t>Комунальний заклад освіти «Навчально-виховний комплекс </a:t>
            </a:r>
            <a:br>
              <a:rPr lang="ru-RU" altLang="ru-RU" sz="1600" smtClean="0">
                <a:solidFill>
                  <a:srgbClr val="002060"/>
                </a:solidFill>
                <a:effectLst/>
              </a:rPr>
            </a:br>
            <a:r>
              <a:rPr lang="ru-RU" altLang="ru-RU" sz="1600" smtClean="0">
                <a:solidFill>
                  <a:srgbClr val="002060"/>
                </a:solidFill>
                <a:effectLst/>
              </a:rPr>
              <a:t>«Межівська загальноосвітня школа І-ІІ ступенів –</a:t>
            </a:r>
            <a:br>
              <a:rPr lang="ru-RU" altLang="ru-RU" sz="1600" smtClean="0">
                <a:solidFill>
                  <a:srgbClr val="002060"/>
                </a:solidFill>
                <a:effectLst/>
              </a:rPr>
            </a:br>
            <a:r>
              <a:rPr lang="ru-RU" altLang="ru-RU" sz="1600" smtClean="0">
                <a:solidFill>
                  <a:srgbClr val="002060"/>
                </a:solidFill>
                <a:effectLst/>
              </a:rPr>
              <a:t> аграрний ліцей-інтернат» Межівської селищної ради»</a:t>
            </a:r>
          </a:p>
        </p:txBody>
      </p:sp>
      <p:pic>
        <p:nvPicPr>
          <p:cNvPr id="13314" name="Рисунок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916113"/>
            <a:ext cx="30543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971550" y="5157788"/>
            <a:ext cx="7200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0000FF"/>
                </a:solidFill>
              </a:rPr>
              <a:t>ІНКЛЮЗИВНЕ НАВЧАННЯ В УМОВАХ НОВОЇ УКРАЇНСЬКОЇ ШКОЛИ - ВИКЛИКИ СЬОГОДЕННЯ</a:t>
            </a:r>
            <a:endParaRPr lang="ru-RU" sz="2400" b="1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1484313"/>
            <a:ext cx="4295775" cy="3240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0880" cy="1263429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Документація із супроводу інклюзивного навчання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l="15418" r="17641"/>
          <a:stretch/>
        </p:blipFill>
        <p:spPr>
          <a:xfrm>
            <a:off x="658260" y="1430036"/>
            <a:ext cx="4240789" cy="232359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>
          <a:xfrm>
            <a:off x="6011863" y="1773238"/>
            <a:ext cx="2952750" cy="4392612"/>
          </a:xfrm>
        </p:spPr>
        <p:txBody>
          <a:bodyPr/>
          <a:lstStyle/>
          <a:p>
            <a:pPr marL="342900" indent="-342900" eaLnBrk="1" hangingPunct="1">
              <a:lnSpc>
                <a:spcPct val="140000"/>
              </a:lnSpc>
              <a:buFont typeface="Georgia" pitchFamily="18" charset="0"/>
              <a:buAutoNum type="arabicPeriod"/>
            </a:pPr>
            <a:r>
              <a:rPr lang="uk-UA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Портфоліо дітей з ООП.</a:t>
            </a:r>
          </a:p>
          <a:p>
            <a:pPr marL="342900" indent="-342900" eaLnBrk="1" hangingPunct="1">
              <a:lnSpc>
                <a:spcPct val="140000"/>
              </a:lnSpc>
              <a:buFont typeface="Georgia" pitchFamily="18" charset="0"/>
              <a:buAutoNum type="arabicPeriod"/>
            </a:pPr>
            <a:r>
              <a:rPr lang="uk-UA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Модифікований навчальний план та програма.</a:t>
            </a:r>
          </a:p>
          <a:p>
            <a:pPr marL="342900" indent="-342900" eaLnBrk="1" hangingPunct="1">
              <a:lnSpc>
                <a:spcPct val="140000"/>
              </a:lnSpc>
              <a:buFont typeface="Georgia" pitchFamily="18" charset="0"/>
              <a:buAutoNum type="arabicPeriod"/>
            </a:pPr>
            <a:r>
              <a:rPr lang="uk-UA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Річний план асистента вчителя.</a:t>
            </a:r>
          </a:p>
          <a:p>
            <a:pPr marL="342900" indent="-342900" eaLnBrk="1" hangingPunct="1">
              <a:lnSpc>
                <a:spcPct val="140000"/>
              </a:lnSpc>
              <a:buFont typeface="Georgia" pitchFamily="18" charset="0"/>
              <a:buAutoNum type="arabicPeriod"/>
            </a:pPr>
            <a:r>
              <a:rPr lang="uk-UA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Щоденник спостереження асистента вчителя.</a:t>
            </a:r>
          </a:p>
          <a:p>
            <a:pPr marL="342900" indent="-3429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endParaRPr lang="ru-RU" smtClean="0"/>
          </a:p>
        </p:txBody>
      </p:sp>
      <p:pic>
        <p:nvPicPr>
          <p:cNvPr id="1434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05263"/>
            <a:ext cx="45196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4213" y="1052513"/>
            <a:ext cx="3562350" cy="1216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Засідання щодо погодження індивідуальної програми розвитку</a:t>
            </a:r>
            <a:endParaRPr lang="ru-RU" sz="2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00563" y="1196975"/>
            <a:ext cx="3671887" cy="1512888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Підсумкове засідання про ефективність стратегій, які реалізувалися протягом навчального року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71550" y="4724400"/>
            <a:ext cx="3313113" cy="19446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4165" y="75842"/>
            <a:ext cx="8208912" cy="1617512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Шкільна команда супроводу</a:t>
            </a:r>
            <a:br>
              <a:rPr lang="uk-UA" sz="3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дитини з ООП</a:t>
            </a:r>
            <a:endParaRPr lang="ru-RU" sz="3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123" r="11791"/>
          <a:stretch/>
        </p:blipFill>
        <p:spPr>
          <a:xfrm>
            <a:off x="4859338" y="3141663"/>
            <a:ext cx="4105275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8" descr="20180919_1509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276475"/>
            <a:ext cx="40338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33731"/>
          <a:stretch>
            <a:fillRect/>
          </a:stretch>
        </p:blipFill>
        <p:spPr bwMode="auto">
          <a:xfrm>
            <a:off x="5364163" y="1052513"/>
            <a:ext cx="13684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1343"/>
          <a:stretch/>
        </p:blipFill>
        <p:spPr>
          <a:xfrm>
            <a:off x="241300" y="1052513"/>
            <a:ext cx="2674938" cy="225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4221163"/>
            <a:ext cx="3621087" cy="23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2555875" y="6858000"/>
            <a:ext cx="6192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4D5A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1403350" y="188913"/>
            <a:ext cx="6335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            КОМФОРТНІ УМОВИ ДЛЯ НАВЧАННЯ </a:t>
            </a:r>
            <a:endParaRPr lang="ru-RU"/>
          </a:p>
        </p:txBody>
      </p:sp>
      <p:pic>
        <p:nvPicPr>
          <p:cNvPr id="2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663" y="4652963"/>
            <a:ext cx="25209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539750" y="692150"/>
            <a:ext cx="511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/>
              <a:t>                  ОБЛАДНАНА РЕСУРСНА КІМНАТА</a:t>
            </a:r>
            <a:endParaRPr lang="ru-RU" sz="1600" b="1" i="1"/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6804025" y="908050"/>
            <a:ext cx="2339975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4D5A5C"/>
                </a:solidFill>
              </a:rPr>
              <a:t>Простір для зручного та результативного навчання дітей базується на індивідуальному підході щодо усунення труднощів у навчанні та соціалізації дитини з залученням або повним подальшим переходом у загальноосвітній клас.  </a:t>
            </a:r>
          </a:p>
          <a:p>
            <a:pPr>
              <a:spcBef>
                <a:spcPct val="50000"/>
              </a:spcBef>
            </a:pPr>
            <a:endParaRPr lang="ru-RU" sz="1600"/>
          </a:p>
        </p:txBody>
      </p:sp>
      <p:pic>
        <p:nvPicPr>
          <p:cNvPr id="16393" name="Picture 11" descr="20190822_1307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1052513"/>
            <a:ext cx="216058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2" descr="20190822_1328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3429000"/>
            <a:ext cx="2076450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341438"/>
            <a:ext cx="27368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188913"/>
            <a:ext cx="55800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latin typeface="Times New Roman" pitchFamily="18" charset="0"/>
                <a:cs typeface="Times New Roman" pitchFamily="18" charset="0"/>
              </a:rPr>
              <a:t>Використання   карток  та підручників із збільшеним шрифтом, які не втомлюють зір, для  успішного  виконання завдань</a:t>
            </a:r>
            <a:endParaRPr lang="ru-RU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КуМ\Desktop\Лицей\IMG_20181207_1220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05263"/>
            <a:ext cx="410527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C:\Users\КуМ\Desktop\Лицей\IMG_20181207_1247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341438"/>
            <a:ext cx="25209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Объект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3950" y="3284538"/>
            <a:ext cx="421005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651500" y="692150"/>
            <a:ext cx="32400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002060"/>
                </a:solidFill>
              </a:rPr>
              <a:t>Робота з дидактичними</a:t>
            </a:r>
          </a:p>
          <a:p>
            <a:pPr algn="ctr"/>
            <a:r>
              <a:rPr lang="uk-UA" sz="2000" b="1">
                <a:solidFill>
                  <a:srgbClr val="002060"/>
                </a:solidFill>
              </a:rPr>
              <a:t> картками на уроці </a:t>
            </a:r>
          </a:p>
          <a:p>
            <a:pPr algn="ctr"/>
            <a:r>
              <a:rPr lang="uk-UA" sz="2000" b="1">
                <a:solidFill>
                  <a:srgbClr val="002060"/>
                </a:solidFill>
              </a:rPr>
              <a:t>української мови </a:t>
            </a:r>
          </a:p>
          <a:p>
            <a:pPr algn="ctr"/>
            <a:r>
              <a:rPr lang="uk-UA" sz="2000" b="1">
                <a:solidFill>
                  <a:srgbClr val="002060"/>
                </a:solidFill>
              </a:rPr>
              <a:t>«Усне складання речень  на основі спостережень, за малюнком».</a:t>
            </a:r>
            <a:endParaRPr lang="ru-RU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l="6174" r="5280"/>
          <a:stretch/>
        </p:blipFill>
        <p:spPr>
          <a:xfrm>
            <a:off x="179512" y="80354"/>
            <a:ext cx="4248472" cy="259228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rcRect l="5887" r="8372"/>
          <a:stretch/>
        </p:blipFill>
        <p:spPr>
          <a:xfrm>
            <a:off x="179512" y="2636912"/>
            <a:ext cx="4248472" cy="28083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0" y="5661025"/>
            <a:ext cx="4895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Ведення зошита та каліграфія  </a:t>
            </a:r>
            <a:b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клас 2017-2018 н. р.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5596" r="4674"/>
          <a:stretch/>
        </p:blipFill>
        <p:spPr>
          <a:xfrm>
            <a:off x="4644008" y="122259"/>
            <a:ext cx="4351296" cy="272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5672" r="6417"/>
          <a:stretch/>
        </p:blipFill>
        <p:spPr>
          <a:xfrm>
            <a:off x="4644008" y="2714548"/>
            <a:ext cx="4423403" cy="2730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4643438" y="5661025"/>
            <a:ext cx="43513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Досягнення учениці </a:t>
            </a:r>
          </a:p>
          <a:p>
            <a:pPr algn="ctr"/>
            <a:r>
              <a:rPr 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даний час</a:t>
            </a:r>
          </a:p>
          <a:p>
            <a:pPr algn="ctr"/>
            <a:r>
              <a:rPr 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клас 2018-2019 н. р.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765175"/>
            <a:ext cx="2879725" cy="2809875"/>
          </a:xfrm>
        </p:spPr>
      </p:pic>
      <p:pic>
        <p:nvPicPr>
          <p:cNvPr id="204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149725"/>
            <a:ext cx="2139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331913" y="115888"/>
            <a:ext cx="7056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00FF"/>
                </a:solidFill>
              </a:rPr>
              <a:t>       УЧАСТЬ У ТВОРЧИХ КОНКУРСАХ</a:t>
            </a:r>
            <a:endParaRPr lang="ru-RU" sz="2400" b="1">
              <a:solidFill>
                <a:srgbClr val="0000FF"/>
              </a:solidFill>
            </a:endParaRPr>
          </a:p>
        </p:txBody>
      </p:sp>
      <p:pic>
        <p:nvPicPr>
          <p:cNvPr id="20484" name="Объект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644900"/>
            <a:ext cx="3744912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Объект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76250"/>
            <a:ext cx="27495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20190828_1514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765175"/>
            <a:ext cx="2232025" cy="2625725"/>
          </a:xfrm>
          <a:prstGeom prst="rect">
            <a:avLst/>
          </a:prstGeom>
          <a:noFill/>
        </p:spPr>
      </p:pic>
      <p:pic>
        <p:nvPicPr>
          <p:cNvPr id="20489" name="Picture 9" descr="20190828_1514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4300" y="3573463"/>
            <a:ext cx="2032000" cy="298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l="12763"/>
          <a:stretch/>
        </p:blipFill>
        <p:spPr>
          <a:xfrm>
            <a:off x="-66997" y="527763"/>
            <a:ext cx="3238607" cy="2687101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348038" y="188913"/>
            <a:ext cx="2303462" cy="37449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3881" t="19496" r="2836" b="5952"/>
          <a:stretch/>
        </p:blipFill>
        <p:spPr>
          <a:xfrm>
            <a:off x="6027738" y="260350"/>
            <a:ext cx="3116262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0" y="3500438"/>
            <a:ext cx="273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Казка «Вінні Пух»</a:t>
            </a:r>
            <a:endParaRPr lang="ru-RU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3132138" y="4149725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«День захисту дітей»</a:t>
            </a:r>
            <a:endParaRPr lang="ru-RU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6027738" y="3357563"/>
            <a:ext cx="3116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Новий рік </a:t>
            </a:r>
          </a:p>
          <a:p>
            <a:pPr algn="ctr"/>
            <a:r>
              <a:rPr lang="uk-UA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«Танець сніжинок»</a:t>
            </a:r>
            <a:endParaRPr lang="ru-RU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0" y="5445125"/>
            <a:ext cx="8713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solidFill>
                  <a:srgbClr val="0000FF"/>
                </a:solidFill>
              </a:rPr>
              <a:t>             </a:t>
            </a:r>
            <a:r>
              <a:rPr lang="uk-UA" sz="2800" b="1">
                <a:solidFill>
                  <a:srgbClr val="0000FF"/>
                </a:solidFill>
              </a:rPr>
              <a:t>УЧАСТЬ У ПОЗАКЛАСНИХ ЗАХОДАХ</a:t>
            </a:r>
            <a:endParaRPr lang="ru-RU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819</TotalTime>
  <Words>161</Words>
  <Application>Microsoft Office PowerPoint</Application>
  <PresentationFormat>Экран (4:3)</PresentationFormat>
  <Paragraphs>27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Trebuchet MS</vt:lpstr>
      <vt:lpstr>Georgia</vt:lpstr>
      <vt:lpstr>Calibri</vt:lpstr>
      <vt:lpstr>Times New Roman</vt:lpstr>
      <vt:lpstr>Воздушный поток</vt:lpstr>
      <vt:lpstr>Воздушный поток</vt:lpstr>
      <vt:lpstr>Воздушный поток</vt:lpstr>
      <vt:lpstr>Комунальний заклад освіти «Навчально-виховний комплекс  «Межівська загальноосвітня школа І-ІІ ступенів –  аграрний ліцей-інтернат» Межівської селищної ради»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КуМ</dc:creator>
  <cp:lastModifiedBy>Admin</cp:lastModifiedBy>
  <cp:revision>46</cp:revision>
  <dcterms:created xsi:type="dcterms:W3CDTF">2018-02-16T15:24:41Z</dcterms:created>
  <dcterms:modified xsi:type="dcterms:W3CDTF">2019-08-28T13:07:26Z</dcterms:modified>
</cp:coreProperties>
</file>